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6" r:id="rId5"/>
    <p:sldId id="267" r:id="rId6"/>
    <p:sldId id="258" r:id="rId7"/>
    <p:sldId id="262" r:id="rId8"/>
    <p:sldId id="270" r:id="rId9"/>
    <p:sldId id="271" r:id="rId10"/>
    <p:sldId id="272" r:id="rId11"/>
    <p:sldId id="268"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8" autoAdjust="0"/>
    <p:restoredTop sz="94660"/>
  </p:normalViewPr>
  <p:slideViewPr>
    <p:cSldViewPr showGuides="1">
      <p:cViewPr varScale="1">
        <p:scale>
          <a:sx n="114" d="100"/>
          <a:sy n="114" d="100"/>
        </p:scale>
        <p:origin x="186" y="102"/>
      </p:cViewPr>
      <p:guideLst>
        <p:guide orient="horz" pos="2160"/>
        <p:guide pos="3839"/>
        <p:guide pos="1007"/>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12/1/2023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12/1/2023</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ltGray">
          <a:xfrm>
            <a:off x="1218884" y="0"/>
            <a:ext cx="687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bwMode="gray">
          <a:xfrm>
            <a:off x="0" y="0"/>
            <a:ext cx="1200362" cy="5638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121761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dirty="0"/>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12/1/2023</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412" y="6356351"/>
            <a:ext cx="609441" cy="365125"/>
          </a:xfrm>
          <a:prstGeom prst="rect">
            <a:avLst/>
          </a:prstGeom>
        </p:spPr>
        <p:txBody>
          <a:bodyPr/>
          <a:lstStyle>
            <a:lvl1pPr>
              <a:defRPr baseline="0">
                <a:solidFill>
                  <a:schemeClr val="tx2"/>
                </a:solidFill>
              </a:defRPr>
            </a:lvl1pPr>
          </a:lstStyle>
          <a:p>
            <a:fld id="{7DC1BBB0-96F0-4077-A278-0F3FB5C104D3}"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08" y="5715000"/>
            <a:ext cx="1057707" cy="1066800"/>
          </a:xfrm>
          <a:prstGeom prst="rect">
            <a:avLst/>
          </a:prstGeom>
        </p:spPr>
      </p:pic>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 y="5638800"/>
            <a:ext cx="10818813"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baseline="0" dirty="0"/>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12/1/2023</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1291" y="5715000"/>
            <a:ext cx="1057707" cy="1066800"/>
          </a:xfrm>
          <a:prstGeom prst="rect">
            <a:avLst/>
          </a:prstGeom>
        </p:spPr>
      </p:pic>
      <p:sp>
        <p:nvSpPr>
          <p:cNvPr id="35" name="Rectangle 34"/>
          <p:cNvSpPr/>
          <p:nvPr userDrawn="1"/>
        </p:nvSpPr>
        <p:spPr bwMode="ltGray">
          <a:xfrm rot="5400000">
            <a:off x="6063456" y="-502444"/>
            <a:ext cx="60324" cy="12190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C2C6F8EA-316C-41DE-B9A4-EDCC3A85ED9A}" type="datetimeFigureOut">
              <a:rPr lang="en-US"/>
              <a:t>12/1/2023</a:t>
            </a:fld>
            <a:endParaRPr/>
          </a:p>
        </p:txBody>
      </p:sp>
      <p:sp>
        <p:nvSpPr>
          <p:cNvPr id="3" name="Footer Placeholder 2"/>
          <p:cNvSpPr>
            <a:spLocks noGrp="1"/>
          </p:cNvSpPr>
          <p:nvPr>
            <p:ph type="ftr" sz="quarter" idx="11"/>
          </p:nvPr>
        </p:nvSpPr>
        <p:spPr/>
        <p:txBody>
          <a:bodyPr/>
          <a:lstStyle/>
          <a:p>
            <a:r>
              <a:rPr lang="en-US" dirty="0"/>
              <a:t>Add a footer</a:t>
            </a:r>
            <a:endParaRPr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1212" y="5715000"/>
            <a:ext cx="1057707" cy="1066800"/>
          </a:xfrm>
          <a:prstGeom prst="rect">
            <a:avLst/>
          </a:prstGeom>
        </p:spPr>
      </p:pic>
      <p:sp>
        <p:nvSpPr>
          <p:cNvPr id="11" name="Rectangle 10"/>
          <p:cNvSpPr/>
          <p:nvPr userDrawn="1"/>
        </p:nvSpPr>
        <p:spPr>
          <a:xfrm>
            <a:off x="0" y="0"/>
            <a:ext cx="215929"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baseline="0" dirty="0"/>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C2C6F8EA-316C-41DE-B9A4-EDCC3A85ED9A}" type="datetimeFigureOut">
              <a:rPr lang="en-US"/>
              <a:t>12/1/2023</a:t>
            </a:fld>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fld id="{C2C6F8EA-316C-41DE-B9A4-EDCC3A85ED9A}" type="datetimeFigureOut">
              <a:rPr lang="en-US" smtClean="0"/>
              <a:pPr/>
              <a:t>12/1/2023</a:t>
            </a:fld>
            <a:endParaRPr lang="en-US" dirty="0"/>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r>
              <a:rPr lang="en-US"/>
              <a:t>Add a footer</a:t>
            </a:r>
            <a:endParaRPr lang="en-US" dirty="0"/>
          </a:p>
        </p:txBody>
      </p:sp>
      <p:sp>
        <p:nvSpPr>
          <p:cNvPr id="17" name="Rectangle 16"/>
          <p:cNvSpPr/>
          <p:nvPr userDrawn="1"/>
        </p:nvSpPr>
        <p:spPr>
          <a:xfrm>
            <a:off x="-9075" y="-18884"/>
            <a:ext cx="12197900" cy="22170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pic>
        <p:nvPicPr>
          <p:cNvPr id="18" name="Picture 17"/>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980305" y="5715000"/>
            <a:ext cx="1057707" cy="1066800"/>
          </a:xfrm>
          <a:prstGeom prst="rect">
            <a:avLst/>
          </a:prstGeom>
        </p:spPr>
      </p:pic>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5" r:id="rId3"/>
    <p:sldLayoutId id="2147483650"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ngall.com/promote-png"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9012" y="1447800"/>
            <a:ext cx="3425339" cy="2910945"/>
          </a:xfrm>
          <a:prstGeom prst="rect">
            <a:avLst/>
          </a:prstGeom>
        </p:spPr>
      </p:pic>
      <p:sp>
        <p:nvSpPr>
          <p:cNvPr id="4" name="TextBox 3"/>
          <p:cNvSpPr txBox="1"/>
          <p:nvPr/>
        </p:nvSpPr>
        <p:spPr>
          <a:xfrm>
            <a:off x="2132012" y="4495800"/>
            <a:ext cx="9144000" cy="1477328"/>
          </a:xfrm>
          <a:prstGeom prst="rect">
            <a:avLst/>
          </a:prstGeom>
          <a:noFill/>
        </p:spPr>
        <p:txBody>
          <a:bodyPr wrap="square" rtlCol="0">
            <a:spAutoFit/>
          </a:bodyPr>
          <a:lstStyle/>
          <a:p>
            <a:pPr algn="ctr"/>
            <a:r>
              <a:rPr lang="en-US" dirty="0">
                <a:latin typeface="Myriad Pro" panose="020B0503030403020204" pitchFamily="34" charset="0"/>
              </a:rPr>
              <a:t>Accessibility Access at Klamath Community College</a:t>
            </a:r>
          </a:p>
          <a:p>
            <a:endParaRPr lang="en-US" dirty="0">
              <a:latin typeface="Myriad Pro" panose="020B0503030403020204" pitchFamily="34" charset="0"/>
            </a:endParaRPr>
          </a:p>
          <a:p>
            <a:pPr algn="ctr"/>
            <a:r>
              <a:rPr lang="en-US" dirty="0">
                <a:latin typeface="Myriad Pro" panose="020B0503030403020204" pitchFamily="34" charset="0"/>
              </a:rPr>
              <a:t>Student Success Advisor/Accessibility Coordinator: Idaly Bustillos </a:t>
            </a:r>
          </a:p>
          <a:p>
            <a:pPr algn="ctr"/>
            <a:endParaRPr lang="en-US" dirty="0">
              <a:latin typeface="Myriad Pro" panose="020B0503030403020204" pitchFamily="34" charset="0"/>
            </a:endParaRPr>
          </a:p>
          <a:p>
            <a:pPr algn="ctr"/>
            <a:r>
              <a:rPr lang="en-US" dirty="0">
                <a:latin typeface="Minion Pro" panose="02040503050306020203" pitchFamily="18" charset="0"/>
              </a:rPr>
              <a:t>Director of Retention &amp; Student Success: Oscar Herrera</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913334" y="1474235"/>
            <a:ext cx="5852595" cy="576262"/>
          </a:xfrm>
          <a:prstGeom prst="rect">
            <a:avLst/>
          </a:prstGeom>
        </p:spPr>
        <p:txBody>
          <a:bodyPr/>
          <a:lstStyle>
            <a:lvl1pPr marL="0" indent="0" algn="ctr" rtl="0" eaLnBrk="1" fontAlgn="base" hangingPunct="1">
              <a:lnSpc>
                <a:spcPct val="90000"/>
              </a:lnSpc>
              <a:spcBef>
                <a:spcPts val="1000"/>
              </a:spcBef>
              <a:spcAft>
                <a:spcPct val="0"/>
              </a:spcAft>
              <a:buFont typeface="Arial" panose="020B0604020202020204" pitchFamily="34" charset="0"/>
              <a:buNone/>
              <a:defRPr sz="2400" kern="1200">
                <a:solidFill>
                  <a:schemeClr val="tx1"/>
                </a:solidFill>
                <a:latin typeface="+mn-lt"/>
                <a:ea typeface="+mn-ea"/>
                <a:cs typeface="+mn-cs"/>
              </a:defRPr>
            </a:lvl1pPr>
            <a:lvl2pPr marL="457200" indent="0" algn="ctr" rtl="0" eaLnBrk="1" fontAlgn="base" hangingPunct="1">
              <a:lnSpc>
                <a:spcPct val="90000"/>
              </a:lnSpc>
              <a:spcBef>
                <a:spcPts val="500"/>
              </a:spcBef>
              <a:spcAft>
                <a:spcPct val="0"/>
              </a:spcAft>
              <a:buFont typeface="Arial" panose="020B0604020202020204" pitchFamily="34" charset="0"/>
              <a:buNone/>
              <a:defRPr sz="2000" kern="1200">
                <a:solidFill>
                  <a:schemeClr val="tx1"/>
                </a:solidFill>
                <a:latin typeface="+mn-lt"/>
                <a:ea typeface="+mn-ea"/>
                <a:cs typeface="+mn-cs"/>
              </a:defRPr>
            </a:lvl2pPr>
            <a:lvl3pPr marL="914400" indent="0" algn="ctr" rtl="0" eaLnBrk="1" fontAlgn="base" hangingPunct="1">
              <a:lnSpc>
                <a:spcPct val="90000"/>
              </a:lnSpc>
              <a:spcBef>
                <a:spcPts val="500"/>
              </a:spcBef>
              <a:spcAft>
                <a:spcPct val="0"/>
              </a:spcAft>
              <a:buFont typeface="Arial" panose="020B0604020202020204" pitchFamily="34" charset="0"/>
              <a:buNone/>
              <a:defRPr sz="1800" kern="1200">
                <a:solidFill>
                  <a:schemeClr val="tx1"/>
                </a:solidFill>
                <a:latin typeface="+mn-lt"/>
                <a:ea typeface="+mn-ea"/>
                <a:cs typeface="+mn-cs"/>
              </a:defRPr>
            </a:lvl3pPr>
            <a:lvl4pPr marL="1371600" indent="0" algn="ctr" rtl="0" eaLnBrk="1" fontAlgn="base" hangingPunct="1">
              <a:lnSpc>
                <a:spcPct val="90000"/>
              </a:lnSpc>
              <a:spcBef>
                <a:spcPts val="500"/>
              </a:spcBef>
              <a:spcAft>
                <a:spcPct val="0"/>
              </a:spcAft>
              <a:buFont typeface="Arial" panose="020B0604020202020204" pitchFamily="34" charset="0"/>
              <a:buNone/>
              <a:defRPr sz="1600" kern="1200">
                <a:solidFill>
                  <a:schemeClr val="tx1"/>
                </a:solidFill>
                <a:latin typeface="+mn-lt"/>
                <a:ea typeface="+mn-ea"/>
                <a:cs typeface="+mn-cs"/>
              </a:defRPr>
            </a:lvl4pPr>
            <a:lvl5pPr marL="1828800" indent="0" algn="ctr" rtl="0" eaLnBrk="1" fontAlgn="base" hangingPunct="1">
              <a:lnSpc>
                <a:spcPct val="90000"/>
              </a:lnSpc>
              <a:spcBef>
                <a:spcPts val="500"/>
              </a:spcBef>
              <a:spcAft>
                <a:spcPct val="0"/>
              </a:spcAft>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p:txBody>
      </p:sp>
      <p:sp>
        <p:nvSpPr>
          <p:cNvPr id="2" name="TextBox 1">
            <a:extLst>
              <a:ext uri="{FF2B5EF4-FFF2-40B4-BE49-F238E27FC236}">
                <a16:creationId xmlns:a16="http://schemas.microsoft.com/office/drawing/2014/main" id="{D16CE787-C37F-4B73-BDDE-EA6F04E2B310}"/>
              </a:ext>
            </a:extLst>
          </p:cNvPr>
          <p:cNvSpPr txBox="1"/>
          <p:nvPr/>
        </p:nvSpPr>
        <p:spPr>
          <a:xfrm>
            <a:off x="150812" y="457198"/>
            <a:ext cx="11811000" cy="2308324"/>
          </a:xfrm>
          <a:prstGeom prst="rect">
            <a:avLst/>
          </a:prstGeom>
          <a:noFill/>
        </p:spPr>
        <p:txBody>
          <a:bodyPr wrap="square" rtlCol="0">
            <a:spAutoFit/>
          </a:bodyPr>
          <a:lstStyle/>
          <a:p>
            <a:r>
              <a:rPr lang="en-US" b="1" dirty="0"/>
              <a:t>Mission:</a:t>
            </a:r>
          </a:p>
          <a:p>
            <a:r>
              <a:rPr lang="en-US" dirty="0"/>
              <a:t>To ensure that all students with disabilities have equal access to educational opportunities.</a:t>
            </a:r>
          </a:p>
          <a:p>
            <a:endParaRPr lang="en-US" dirty="0"/>
          </a:p>
          <a:p>
            <a:r>
              <a:rPr lang="en-US" sz="1800" dirty="0">
                <a:effectLst/>
                <a:latin typeface="Garamond" panose="02020404030301010803" pitchFamily="18" charset="0"/>
                <a:ea typeface="Calibri" panose="020F0502020204030204" pitchFamily="34" charset="0"/>
                <a:cs typeface="Times New Roman" panose="02020603050405020304" pitchFamily="18" charset="0"/>
              </a:rPr>
              <a:t>KCC has a student success disabilities coordinator who facilitates reasonable accommodations for qualified students and applicants with disabilities in accordance with the Americans with Disabilities Act and the Federal Rehabilitation act. A brochure for disabled students is available to increase the visibility of services. It is available in the Student Services and Disability Services departments as well as online. </a:t>
            </a:r>
          </a:p>
          <a:p>
            <a:endParaRPr lang="en-US" dirty="0"/>
          </a:p>
        </p:txBody>
      </p:sp>
      <p:pic>
        <p:nvPicPr>
          <p:cNvPr id="4" name="Picture 3">
            <a:extLst>
              <a:ext uri="{FF2B5EF4-FFF2-40B4-BE49-F238E27FC236}">
                <a16:creationId xmlns:a16="http://schemas.microsoft.com/office/drawing/2014/main" id="{30047A53-B7DD-4CCC-84E1-68F3A6AA5373}"/>
              </a:ext>
            </a:extLst>
          </p:cNvPr>
          <p:cNvPicPr>
            <a:picLocks noChangeAspect="1"/>
          </p:cNvPicPr>
          <p:nvPr/>
        </p:nvPicPr>
        <p:blipFill>
          <a:blip r:embed="rId2"/>
          <a:stretch>
            <a:fillRect/>
          </a:stretch>
        </p:blipFill>
        <p:spPr>
          <a:xfrm>
            <a:off x="227013" y="2362200"/>
            <a:ext cx="4953000" cy="4389910"/>
          </a:xfrm>
          <a:prstGeom prst="rect">
            <a:avLst/>
          </a:prstGeom>
        </p:spPr>
      </p:pic>
      <p:pic>
        <p:nvPicPr>
          <p:cNvPr id="7" name="Picture 6">
            <a:extLst>
              <a:ext uri="{FF2B5EF4-FFF2-40B4-BE49-F238E27FC236}">
                <a16:creationId xmlns:a16="http://schemas.microsoft.com/office/drawing/2014/main" id="{C79D7DFD-513B-48E9-AEDC-84043D88FF15}"/>
              </a:ext>
            </a:extLst>
          </p:cNvPr>
          <p:cNvPicPr>
            <a:picLocks noChangeAspect="1"/>
          </p:cNvPicPr>
          <p:nvPr/>
        </p:nvPicPr>
        <p:blipFill>
          <a:blip r:embed="rId3"/>
          <a:stretch>
            <a:fillRect/>
          </a:stretch>
        </p:blipFill>
        <p:spPr>
          <a:xfrm>
            <a:off x="5823415" y="2438400"/>
            <a:ext cx="5543550" cy="3383725"/>
          </a:xfrm>
          <a:prstGeom prst="rect">
            <a:avLst/>
          </a:prstGeom>
        </p:spPr>
      </p:pic>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E5FBB1-5642-4A85-BF41-D5FC5521148B}"/>
              </a:ext>
            </a:extLst>
          </p:cNvPr>
          <p:cNvSpPr txBox="1"/>
          <p:nvPr/>
        </p:nvSpPr>
        <p:spPr>
          <a:xfrm>
            <a:off x="531812" y="381000"/>
            <a:ext cx="10972800" cy="4247317"/>
          </a:xfrm>
          <a:prstGeom prst="rect">
            <a:avLst/>
          </a:prstGeom>
          <a:noFill/>
        </p:spPr>
        <p:txBody>
          <a:bodyPr wrap="square" rtlCol="0">
            <a:spAutoFit/>
          </a:bodyPr>
          <a:lstStyle/>
          <a:p>
            <a:r>
              <a:rPr lang="en-US" dirty="0"/>
              <a:t>The College places a high emphasis on ensuring unrestricted access for all.</a:t>
            </a:r>
          </a:p>
          <a:p>
            <a:r>
              <a:rPr lang="en-US" dirty="0"/>
              <a:t> </a:t>
            </a:r>
          </a:p>
          <a:p>
            <a:pPr marL="285750" indent="-285750">
              <a:buFont typeface="Wingdings" panose="05000000000000000000" pitchFamily="2" charset="2"/>
              <a:buChar char="Ø"/>
            </a:pPr>
            <a:r>
              <a:rPr lang="en-US" dirty="0"/>
              <a:t>Our facilities are open to the entire community and adhere to the accessibility requirements outlined in the Americans with Disabilities Act (ADA).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Beyond ensuring compliance with governing codes in the design and construction of all facilities, the College has appointed a Student Accessibility Coordinator.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This coordinator serves as a dedicated point of contact and advocate for individuals with special needs in matters related to ADA accessibility.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To streamline accessibility-related enhancements during facility remodels and reconstruction projects, the Facilities and Operations department has implemented an evaluation system. This system aids the College in prioritizing needs, identifying necessary resources and funding, and integrating accessibility improvements more efficiently into ongoing construction efforts.</a:t>
            </a:r>
          </a:p>
        </p:txBody>
      </p:sp>
    </p:spTree>
    <p:extLst>
      <p:ext uri="{BB962C8B-B14F-4D97-AF65-F5344CB8AC3E}">
        <p14:creationId xmlns:p14="http://schemas.microsoft.com/office/powerpoint/2010/main" val="35209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2E1273-6D37-45AF-B7D2-913174DD156B}"/>
              </a:ext>
            </a:extLst>
          </p:cNvPr>
          <p:cNvSpPr txBox="1"/>
          <p:nvPr/>
        </p:nvSpPr>
        <p:spPr>
          <a:xfrm>
            <a:off x="531812" y="609600"/>
            <a:ext cx="8763000" cy="2666692"/>
          </a:xfrm>
          <a:prstGeom prst="rect">
            <a:avLst/>
          </a:prstGeom>
          <a:noFill/>
        </p:spPr>
        <p:txBody>
          <a:bodyPr wrap="square">
            <a:spAutoFit/>
          </a:bodyPr>
          <a:lstStyle/>
          <a:p>
            <a:pPr marL="0" marR="0">
              <a:lnSpc>
                <a:spcPct val="107000"/>
              </a:lnSpc>
              <a:spcBef>
                <a:spcPts val="0"/>
              </a:spcBef>
              <a:spcAft>
                <a:spcPts val="800"/>
              </a:spcAft>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Promoting Accessibility to our students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New student Orientation</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Annual tour to the college for Klamath County HS students who have a documented disability</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 accommodations on Syllabus on each class </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Referrals from faculty and other agencies </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Participate in campus events</a:t>
            </a:r>
          </a:p>
        </p:txBody>
      </p:sp>
      <p:pic>
        <p:nvPicPr>
          <p:cNvPr id="5" name="Picture 4">
            <a:extLst>
              <a:ext uri="{FF2B5EF4-FFF2-40B4-BE49-F238E27FC236}">
                <a16:creationId xmlns:a16="http://schemas.microsoft.com/office/drawing/2014/main" id="{9CD7A8C4-7872-4E1D-AA48-4DB80914DF9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9983804">
            <a:off x="6713300" y="2415022"/>
            <a:ext cx="3403193" cy="3403193"/>
          </a:xfrm>
          <a:prstGeom prst="rect">
            <a:avLst/>
          </a:prstGeom>
        </p:spPr>
      </p:pic>
    </p:spTree>
    <p:extLst>
      <p:ext uri="{BB962C8B-B14F-4D97-AF65-F5344CB8AC3E}">
        <p14:creationId xmlns:p14="http://schemas.microsoft.com/office/powerpoint/2010/main" val="40228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77F39F0-17D4-446C-8138-5BF7165AB588}"/>
              </a:ext>
            </a:extLst>
          </p:cNvPr>
          <p:cNvSpPr txBox="1"/>
          <p:nvPr/>
        </p:nvSpPr>
        <p:spPr>
          <a:xfrm>
            <a:off x="608012" y="533400"/>
            <a:ext cx="11049000" cy="2585323"/>
          </a:xfrm>
          <a:prstGeom prst="rect">
            <a:avLst/>
          </a:prstGeom>
          <a:noFill/>
        </p:spPr>
        <p:txBody>
          <a:bodyPr wrap="square" rtlCol="0">
            <a:spAutoFit/>
          </a:bodyPr>
          <a:lstStyle/>
          <a:p>
            <a:r>
              <a:rPr lang="en-US" b="1" dirty="0"/>
              <a:t>Who are we serving?</a:t>
            </a:r>
          </a:p>
          <a:p>
            <a:endParaRPr lang="en-US" dirty="0"/>
          </a:p>
          <a:p>
            <a:pPr marL="285750" indent="-285750">
              <a:buFont typeface="Wingdings" panose="05000000000000000000" pitchFamily="2" charset="2"/>
              <a:buChar char="Ø"/>
            </a:pPr>
            <a:r>
              <a:rPr lang="en-US" dirty="0"/>
              <a:t>63 students Fall Term 2023 with documented service for accommodation</a:t>
            </a:r>
          </a:p>
          <a:p>
            <a:pPr marL="285750" indent="-285750">
              <a:buFont typeface="Wingdings" panose="05000000000000000000" pitchFamily="2" charset="2"/>
              <a:buChar char="Ø"/>
            </a:pPr>
            <a:r>
              <a:rPr lang="en-US" dirty="0"/>
              <a:t>Represents 4.5% of the college credit students who are post high school</a:t>
            </a:r>
          </a:p>
          <a:p>
            <a:pPr marL="285750" indent="-285750">
              <a:buFont typeface="Wingdings" panose="05000000000000000000" pitchFamily="2" charset="2"/>
              <a:buChar char="Ø"/>
            </a:pPr>
            <a:r>
              <a:rPr lang="en-US" dirty="0"/>
              <a:t>Registered in 20 different degrees – Support student into their interested</a:t>
            </a:r>
          </a:p>
          <a:p>
            <a:pPr marL="285750" indent="-285750">
              <a:buFont typeface="Wingdings" panose="05000000000000000000" pitchFamily="2" charset="2"/>
              <a:buChar char="Ø"/>
            </a:pPr>
            <a:r>
              <a:rPr lang="en-US" dirty="0"/>
              <a:t>35% of the students are first generation to college students</a:t>
            </a:r>
          </a:p>
          <a:p>
            <a:pPr marL="285750" indent="-285750">
              <a:buFont typeface="Wingdings" panose="05000000000000000000" pitchFamily="2" charset="2"/>
              <a:buChar char="Ø"/>
            </a:pPr>
            <a:r>
              <a:rPr lang="en-US" dirty="0"/>
              <a:t>Half of the students are taking 12 or more credits</a:t>
            </a:r>
          </a:p>
          <a:p>
            <a:pPr marL="285750" indent="-285750">
              <a:buFont typeface="Wingdings" panose="05000000000000000000" pitchFamily="2" charset="2"/>
              <a:buChar char="Ø"/>
            </a:pPr>
            <a:r>
              <a:rPr lang="en-US" dirty="0"/>
              <a:t>Race and ethnicity, gender, and age demographics match the rest of the college population demographics</a:t>
            </a:r>
          </a:p>
        </p:txBody>
      </p:sp>
      <p:pic>
        <p:nvPicPr>
          <p:cNvPr id="1025" name="Chart 2">
            <a:extLst>
              <a:ext uri="{FF2B5EF4-FFF2-40B4-BE49-F238E27FC236}">
                <a16:creationId xmlns:a16="http://schemas.microsoft.com/office/drawing/2014/main" id="{B3A0FD03-02AE-4DF9-88EA-51AE74AC463E}"/>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5412" y="3429000"/>
            <a:ext cx="57912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230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E4B8E8-67BD-4E82-AB6A-12941AEABD8E}"/>
              </a:ext>
            </a:extLst>
          </p:cNvPr>
          <p:cNvSpPr txBox="1"/>
          <p:nvPr/>
        </p:nvSpPr>
        <p:spPr>
          <a:xfrm>
            <a:off x="531812" y="533400"/>
            <a:ext cx="5105399" cy="3549561"/>
          </a:xfrm>
          <a:prstGeom prst="rect">
            <a:avLst/>
          </a:prstGeom>
          <a:noFill/>
        </p:spPr>
        <p:txBody>
          <a:bodyPr wrap="square" rtlCol="0">
            <a:spAutoFit/>
          </a:bodyPr>
          <a:lstStyle/>
          <a:p>
            <a:pPr marL="0" marR="0">
              <a:lnSpc>
                <a:spcPct val="107000"/>
              </a:lnSpc>
              <a:spcBef>
                <a:spcPts val="0"/>
              </a:spcBef>
              <a:spcAft>
                <a:spcPts val="800"/>
              </a:spcAft>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How does KCC accommodate Students?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Students complete the Access Application</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Access will contact students to schedule an intake appointment, zoom, phone or in person</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Access will review the documentation submitted by the student to review previous accommodations or their paperwork provided.</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Together, the student and Access staff will determine appropriate accommodations.</a:t>
            </a:r>
          </a:p>
          <a:p>
            <a:endParaRPr lang="en-US" dirty="0"/>
          </a:p>
        </p:txBody>
      </p:sp>
      <p:sp>
        <p:nvSpPr>
          <p:cNvPr id="3" name="TextBox 2">
            <a:extLst>
              <a:ext uri="{FF2B5EF4-FFF2-40B4-BE49-F238E27FC236}">
                <a16:creationId xmlns:a16="http://schemas.microsoft.com/office/drawing/2014/main" id="{1E599F88-12D5-4776-B153-2D1E116A219D}"/>
              </a:ext>
            </a:extLst>
          </p:cNvPr>
          <p:cNvSpPr txBox="1"/>
          <p:nvPr/>
        </p:nvSpPr>
        <p:spPr>
          <a:xfrm>
            <a:off x="6323011" y="533400"/>
            <a:ext cx="5181600" cy="3560975"/>
          </a:xfrm>
          <a:prstGeom prst="rect">
            <a:avLst/>
          </a:prstGeom>
          <a:noFill/>
        </p:spPr>
        <p:txBody>
          <a:bodyPr wrap="square" rtlCol="0">
            <a:spAutoFit/>
          </a:bodyPr>
          <a:lstStyle/>
          <a:p>
            <a:pPr marL="0" marR="0">
              <a:lnSpc>
                <a:spcPct val="107000"/>
              </a:lnSpc>
              <a:spcBef>
                <a:spcPts val="0"/>
              </a:spcBef>
              <a:spcAft>
                <a:spcPts val="800"/>
              </a:spcAft>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What kinds of Accommodations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Testing center – A calm, quite place </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Extended time for Tests and Quizzes</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Assistance with Note Taking</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E-books Text book in an Audio Format </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Scribe Pens </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Audio recorders</a:t>
            </a:r>
          </a:p>
          <a:p>
            <a:pPr marL="285750" marR="0" indent="-285750">
              <a:lnSpc>
                <a:spcPct val="107000"/>
              </a:lnSpc>
              <a:spcBef>
                <a:spcPts val="0"/>
              </a:spcBef>
              <a:spcAft>
                <a:spcPts val="80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Weekly check ins /Advocating with faculty staff</a:t>
            </a:r>
          </a:p>
          <a:p>
            <a:endParaRPr lang="en-US" dirty="0"/>
          </a:p>
        </p:txBody>
      </p:sp>
    </p:spTree>
    <p:extLst>
      <p:ext uri="{BB962C8B-B14F-4D97-AF65-F5344CB8AC3E}">
        <p14:creationId xmlns:p14="http://schemas.microsoft.com/office/powerpoint/2010/main" val="1488846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7D0B-84A5-416A-8ECA-A2D5D01EBF78}"/>
              </a:ext>
            </a:extLst>
          </p:cNvPr>
          <p:cNvSpPr>
            <a:spLocks noGrp="1"/>
          </p:cNvSpPr>
          <p:nvPr>
            <p:ph type="title"/>
          </p:nvPr>
        </p:nvSpPr>
        <p:spPr/>
        <p:txBody>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At KCC, we strive to see students succeed and complete their degree or certificate programs. We host many activities to keep students engaged. And finally, we have many resources, here at the college and online, to help students succeed.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96040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612" y="2514600"/>
            <a:ext cx="5791200" cy="1491077"/>
          </a:xfrm>
          <a:prstGeom prst="rect">
            <a:avLst/>
          </a:prstGeom>
        </p:spPr>
      </p:pic>
    </p:spTree>
    <p:extLst>
      <p:ext uri="{BB962C8B-B14F-4D97-AF65-F5344CB8AC3E}">
        <p14:creationId xmlns:p14="http://schemas.microsoft.com/office/powerpoint/2010/main" val="176440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th 16x9">
  <a:themeElements>
    <a:clrScheme name="Custom 5">
      <a:dk1>
        <a:srgbClr val="000000"/>
      </a:dk1>
      <a:lt1>
        <a:srgbClr val="FFFFFF"/>
      </a:lt1>
      <a:dk2>
        <a:srgbClr val="000000"/>
      </a:dk2>
      <a:lt2>
        <a:srgbClr val="F2ECE2"/>
      </a:lt2>
      <a:accent1>
        <a:srgbClr val="820024"/>
      </a:accent1>
      <a:accent2>
        <a:srgbClr val="820024"/>
      </a:accent2>
      <a:accent3>
        <a:srgbClr val="820024"/>
      </a:accent3>
      <a:accent4>
        <a:srgbClr val="820024"/>
      </a:accent4>
      <a:accent5>
        <a:srgbClr val="820024"/>
      </a:accent5>
      <a:accent6>
        <a:srgbClr val="820024"/>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6A0512D8AEE342ABB77CA227441EDA" ma:contentTypeVersion="16" ma:contentTypeDescription="Create a new document." ma:contentTypeScope="" ma:versionID="272af3e56295486cbec89d3923bda73f">
  <xsd:schema xmlns:xsd="http://www.w3.org/2001/XMLSchema" xmlns:xs="http://www.w3.org/2001/XMLSchema" xmlns:p="http://schemas.microsoft.com/office/2006/metadata/properties" xmlns:ns2="ea2f6d55-98a2-4451-999c-98f3b6d635f9" xmlns:ns3="4b755172-160b-4cc9-a015-d5a074b417ad" targetNamespace="http://schemas.microsoft.com/office/2006/metadata/properties" ma:root="true" ma:fieldsID="f851a8d4a25421117ba018aa7bf70258" ns2:_="" ns3:_="">
    <xsd:import namespace="ea2f6d55-98a2-4451-999c-98f3b6d635f9"/>
    <xsd:import namespace="4b755172-160b-4cc9-a015-d5a074b417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Location" minOccurs="0"/>
                <xsd:element ref="ns3:MediaServiceGenerationTime" minOccurs="0"/>
                <xsd:element ref="ns3:MediaServiceEventHashCode" minOccurs="0"/>
                <xsd:element ref="ns3:MediaServiceOCR"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2f6d55-98a2-4451-999c-98f3b6d635f9"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14ccf89-3c5e-43e3-ae17-abbb3e51e1c3}" ma:internalName="TaxCatchAll" ma:showField="CatchAllData" ma:web="ea2f6d55-98a2-4451-999c-98f3b6d635f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b755172-160b-4cc9-a015-d5a074b417a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ba35a66-178c-427e-ba84-5e4e4f53dbd3" ma:termSetId="09814cd3-568e-fe90-9814-8d621ff8fb84" ma:anchorId="fba54fb3-c3e1-fe81-a776-ca4b69148c4d" ma:open="true" ma:isKeyword="false">
      <xsd:complexType>
        <xsd:sequence>
          <xsd:element ref="pc:Terms" minOccurs="0" maxOccurs="1"/>
        </xsd:sequence>
      </xsd:complex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a2f6d55-98a2-4451-999c-98f3b6d635f9" xsi:nil="true"/>
    <lcf76f155ced4ddcb4097134ff3c332f xmlns="4b755172-160b-4cc9-a015-d5a074b417a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89803B-846E-4B3C-893F-F149F0C0A9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2f6d55-98a2-4451-999c-98f3b6d635f9"/>
    <ds:schemaRef ds:uri="4b755172-160b-4cc9-a015-d5a074b417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660B24-F8CE-4B99-8C3A-28114C704CA9}">
  <ds:schemaRefs>
    <ds:schemaRef ds:uri="http://schemas.microsoft.com/office/2006/metadata/properties"/>
    <ds:schemaRef ds:uri="http://schemas.microsoft.com/office/infopath/2007/PartnerControls"/>
    <ds:schemaRef ds:uri="ea2f6d55-98a2-4451-999c-98f3b6d635f9"/>
    <ds:schemaRef ds:uri="4b755172-160b-4cc9-a015-d5a074b417ad"/>
  </ds:schemaRefs>
</ds:datastoreItem>
</file>

<file path=customXml/itemProps3.xml><?xml version="1.0" encoding="utf-8"?>
<ds:datastoreItem xmlns:ds="http://schemas.openxmlformats.org/officeDocument/2006/customXml" ds:itemID="{13EA88CC-F0FC-48EB-A6BB-9528DB174F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Math education presentation with Pi  (widescreen)</Template>
  <TotalTime>822</TotalTime>
  <Words>497</Words>
  <Application>Microsoft Office PowerPoint</Application>
  <PresentationFormat>Custom</PresentationFormat>
  <Paragraphs>46</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Euphemia</vt:lpstr>
      <vt:lpstr>Garamond</vt:lpstr>
      <vt:lpstr>Minion Pro</vt:lpstr>
      <vt:lpstr>Myriad Pro</vt:lpstr>
      <vt:lpstr>Wingdings</vt:lpstr>
      <vt:lpstr>Math 16x9</vt:lpstr>
      <vt:lpstr>PowerPoint Presentation</vt:lpstr>
      <vt:lpstr>PowerPoint Presentation</vt:lpstr>
      <vt:lpstr>PowerPoint Presentation</vt:lpstr>
      <vt:lpstr>PowerPoint Presentation</vt:lpstr>
      <vt:lpstr>PowerPoint Presentation</vt:lpstr>
      <vt:lpstr>PowerPoint Presentation</vt:lpstr>
      <vt:lpstr>At KCC, we strive to see students succeed and complete their degree or certificate programs. We host many activities to keep students engaged. And finally, we have many resources, here at the college and online, to help students succeed.   </vt:lpstr>
      <vt:lpstr>PowerPoint Presentation</vt:lpstr>
    </vt:vector>
  </TitlesOfParts>
  <Company>Klamath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Lacey Jarrell</dc:creator>
  <cp:lastModifiedBy>Idaly Bustillos</cp:lastModifiedBy>
  <cp:revision>23</cp:revision>
  <dcterms:created xsi:type="dcterms:W3CDTF">2020-08-03T18:24:15Z</dcterms:created>
  <dcterms:modified xsi:type="dcterms:W3CDTF">2023-12-01T19:48:09Z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0x010100B66A0512D8AEE342ABB77CA227441EDA</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Order">
    <vt:r8>2154000</vt:r8>
  </property>
  <property fmtid="{D5CDD505-2E9C-101B-9397-08002B2CF9AE}" pid="9" name="MediaServiceImageTags">
    <vt:lpwstr/>
  </property>
</Properties>
</file>